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86" r:id="rId3"/>
    <p:sldId id="274" r:id="rId4"/>
    <p:sldId id="279" r:id="rId5"/>
    <p:sldId id="275" r:id="rId6"/>
    <p:sldId id="280" r:id="rId7"/>
    <p:sldId id="285" r:id="rId8"/>
    <p:sldId id="282" r:id="rId9"/>
    <p:sldId id="283" r:id="rId10"/>
    <p:sldId id="287" r:id="rId11"/>
    <p:sldId id="28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0"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jpe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CA49AE-D7DC-4737-93F5-74C2ED3734B0}" type="datetimeFigureOut">
              <a:rPr lang="en-US" smtClean="0"/>
              <a:t>5/22/2024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99878E-0105-45E9-981F-D7BFB405316F}" type="slidenum">
              <a:rPr lang="en-US" smtClean="0"/>
              <a:t>‹#›</a:t>
            </a:fld>
            <a:endParaRPr lang="en-US"/>
          </a:p>
        </p:txBody>
      </p:sp>
    </p:spTree>
    <p:extLst>
      <p:ext uri="{BB962C8B-B14F-4D97-AF65-F5344CB8AC3E}">
        <p14:creationId xmlns:p14="http://schemas.microsoft.com/office/powerpoint/2010/main" val="34864826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3427882-DF53-4178-99FE-9AEB4021C27F}" type="datetime1">
              <a:rPr lang="en-US" smtClean="0"/>
              <a:t>5/22/2024</a:t>
            </a:fld>
            <a:endParaRPr lang="en-US"/>
          </a:p>
        </p:txBody>
      </p:sp>
      <p:sp>
        <p:nvSpPr>
          <p:cNvPr id="5" name="Footer Placeholder 4"/>
          <p:cNvSpPr>
            <a:spLocks noGrp="1"/>
          </p:cNvSpPr>
          <p:nvPr>
            <p:ph type="ftr" sz="quarter" idx="11"/>
          </p:nvPr>
        </p:nvSpPr>
        <p:spPr/>
        <p:txBody>
          <a:bodyPr/>
          <a:lstStyle/>
          <a:p>
            <a:r>
              <a:rPr lang="en-US"/>
              <a:t>presentationstemplate.com</a:t>
            </a:r>
          </a:p>
        </p:txBody>
      </p:sp>
      <p:sp>
        <p:nvSpPr>
          <p:cNvPr id="6" name="Slide Number Placeholder 5"/>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1108546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C466D4-F270-415D-8CE5-A4C79A7C895A}" type="datetime1">
              <a:rPr lang="en-US" smtClean="0"/>
              <a:t>5/22/2024</a:t>
            </a:fld>
            <a:endParaRPr lang="en-US"/>
          </a:p>
        </p:txBody>
      </p:sp>
      <p:sp>
        <p:nvSpPr>
          <p:cNvPr id="5" name="Footer Placeholder 4"/>
          <p:cNvSpPr>
            <a:spLocks noGrp="1"/>
          </p:cNvSpPr>
          <p:nvPr>
            <p:ph type="ftr" sz="quarter" idx="11"/>
          </p:nvPr>
        </p:nvSpPr>
        <p:spPr/>
        <p:txBody>
          <a:bodyPr/>
          <a:lstStyle/>
          <a:p>
            <a:r>
              <a:rPr lang="en-US"/>
              <a:t>presentationstemplate.com</a:t>
            </a:r>
          </a:p>
        </p:txBody>
      </p:sp>
      <p:sp>
        <p:nvSpPr>
          <p:cNvPr id="6" name="Slide Number Placeholder 5"/>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240108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AE6422-21CC-4051-ACC3-4C8974EBDEE9}" type="datetime1">
              <a:rPr lang="en-US" smtClean="0"/>
              <a:t>5/22/2024</a:t>
            </a:fld>
            <a:endParaRPr lang="en-US"/>
          </a:p>
        </p:txBody>
      </p:sp>
      <p:sp>
        <p:nvSpPr>
          <p:cNvPr id="3" name="Footer Placeholder 2"/>
          <p:cNvSpPr>
            <a:spLocks noGrp="1"/>
          </p:cNvSpPr>
          <p:nvPr>
            <p:ph type="ftr" sz="quarter" idx="11"/>
          </p:nvPr>
        </p:nvSpPr>
        <p:spPr/>
        <p:txBody>
          <a:bodyPr/>
          <a:lstStyle/>
          <a:p>
            <a:r>
              <a:rPr lang="en-US"/>
              <a:t>presentationstemplate.com</a:t>
            </a:r>
          </a:p>
        </p:txBody>
      </p:sp>
      <p:sp>
        <p:nvSpPr>
          <p:cNvPr id="4" name="Slide Number Placeholder 3"/>
          <p:cNvSpPr>
            <a:spLocks noGrp="1"/>
          </p:cNvSpPr>
          <p:nvPr>
            <p:ph type="sldNum" sz="quarter" idx="12"/>
          </p:nvPr>
        </p:nvSpPr>
        <p:spPr/>
        <p:txBody>
          <a:bodyPr/>
          <a:lstStyle/>
          <a:p>
            <a:fld id="{9ED91052-A62B-43CA-9575-0BC7146249E0}" type="slidenum">
              <a:rPr lang="en-US" smtClean="0"/>
              <a:t>‹#›</a:t>
            </a:fld>
            <a:endParaRPr lang="en-US"/>
          </a:p>
        </p:txBody>
      </p:sp>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50742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45CCC4D-B10D-48BB-BCE0-F30D11B41710}"/>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2911" t="12973" r="13878" b="12973"/>
          <a:stretch/>
        </p:blipFill>
        <p:spPr>
          <a:xfrm>
            <a:off x="327416" y="264226"/>
            <a:ext cx="661342" cy="731264"/>
          </a:xfrm>
          <a:prstGeom prst="rect">
            <a:avLst/>
          </a:prstGeom>
        </p:spPr>
      </p:pic>
      <p:sp>
        <p:nvSpPr>
          <p:cNvPr id="3" name="TextBox 2">
            <a:extLst>
              <a:ext uri="{FF2B5EF4-FFF2-40B4-BE49-F238E27FC236}">
                <a16:creationId xmlns:a16="http://schemas.microsoft.com/office/drawing/2014/main" id="{5DA0247D-9E67-4E15-8FC2-7380BEED71A9}"/>
              </a:ext>
            </a:extLst>
          </p:cNvPr>
          <p:cNvSpPr txBox="1"/>
          <p:nvPr userDrawn="1"/>
        </p:nvSpPr>
        <p:spPr>
          <a:xfrm>
            <a:off x="11030271" y="6285997"/>
            <a:ext cx="768276" cy="307777"/>
          </a:xfrm>
          <a:prstGeom prst="rect">
            <a:avLst/>
          </a:prstGeom>
          <a:noFill/>
        </p:spPr>
        <p:txBody>
          <a:bodyPr wrap="square" rtlCol="0">
            <a:spAutoFit/>
          </a:bodyPr>
          <a:lstStyle/>
          <a:p>
            <a:r>
              <a:rPr lang="en-US" sz="1400" b="0" dirty="0">
                <a:solidFill>
                  <a:schemeClr val="bg1">
                    <a:lumMod val="65000"/>
                  </a:schemeClr>
                </a:solidFill>
                <a:latin typeface="+mn-lt"/>
                <a:ea typeface="Open Sans SemiBold" panose="020B0706030804020204" pitchFamily="34" charset="0"/>
                <a:cs typeface="Open Sans SemiBold" panose="020B0706030804020204" pitchFamily="34" charset="0"/>
              </a:rPr>
              <a:t>PAGE</a:t>
            </a:r>
            <a:endParaRPr lang="id-ID" sz="1400" b="0" dirty="0">
              <a:solidFill>
                <a:schemeClr val="bg1">
                  <a:lumMod val="65000"/>
                </a:schemeClr>
              </a:solidFill>
              <a:latin typeface="+mn-lt"/>
              <a:ea typeface="Open Sans Light" panose="020B0306030504020204" pitchFamily="34" charset="0"/>
              <a:cs typeface="Open Sans Light" panose="020B0306030504020204" pitchFamily="34" charset="0"/>
            </a:endParaRPr>
          </a:p>
        </p:txBody>
      </p:sp>
      <p:sp>
        <p:nvSpPr>
          <p:cNvPr id="4" name="TextBox 3">
            <a:extLst>
              <a:ext uri="{FF2B5EF4-FFF2-40B4-BE49-F238E27FC236}">
                <a16:creationId xmlns:a16="http://schemas.microsoft.com/office/drawing/2014/main" id="{4865799E-9D2F-41F0-9E11-FFFB6699FACF}"/>
              </a:ext>
            </a:extLst>
          </p:cNvPr>
          <p:cNvSpPr txBox="1"/>
          <p:nvPr userDrawn="1"/>
        </p:nvSpPr>
        <p:spPr>
          <a:xfrm>
            <a:off x="11064483" y="6285997"/>
            <a:ext cx="800101" cy="307777"/>
          </a:xfrm>
          <a:prstGeom prst="rect">
            <a:avLst/>
          </a:prstGeom>
          <a:noFill/>
        </p:spPr>
        <p:txBody>
          <a:bodyPr wrap="square" rtlCol="0">
            <a:spAutoFit/>
          </a:bodyPr>
          <a:lstStyle/>
          <a:p>
            <a:pPr algn="r"/>
            <a:fld id="{F2CF0B6E-1CBE-4EAA-94C9-13AF12CE91F9}" type="slidenum">
              <a:rPr lang="en-US" sz="1400" b="1" i="0" smtClean="0">
                <a:solidFill>
                  <a:schemeClr val="accent1"/>
                </a:solidFill>
                <a:latin typeface="+mn-lt"/>
                <a:ea typeface="Open Sans" panose="020B0606030504020204" pitchFamily="34" charset="0"/>
                <a:cs typeface="Krub" panose="00000500000000000000" pitchFamily="2" charset="-34"/>
              </a:rPr>
              <a:t>‹#›</a:t>
            </a:fld>
            <a:endParaRPr lang="id-ID" sz="1400" b="1" i="0" dirty="0">
              <a:solidFill>
                <a:schemeClr val="accent1"/>
              </a:solidFill>
              <a:latin typeface="+mn-lt"/>
              <a:ea typeface="Open Sans" panose="020B0606030504020204" pitchFamily="34" charset="0"/>
              <a:cs typeface="Krub" panose="00000500000000000000" pitchFamily="2" charset="-34"/>
            </a:endParaRPr>
          </a:p>
        </p:txBody>
      </p:sp>
      <p:sp>
        <p:nvSpPr>
          <p:cNvPr id="6" name="Freeform: Shape 5">
            <a:extLst>
              <a:ext uri="{FF2B5EF4-FFF2-40B4-BE49-F238E27FC236}">
                <a16:creationId xmlns:a16="http://schemas.microsoft.com/office/drawing/2014/main" id="{E1ECD894-CCD7-47A2-B5FC-C2496EAA20CB}"/>
              </a:ext>
            </a:extLst>
          </p:cNvPr>
          <p:cNvSpPr/>
          <p:nvPr userDrawn="1"/>
        </p:nvSpPr>
        <p:spPr>
          <a:xfrm>
            <a:off x="0" y="2278436"/>
            <a:ext cx="2149725" cy="4299446"/>
          </a:xfrm>
          <a:custGeom>
            <a:avLst/>
            <a:gdLst>
              <a:gd name="connsiteX0" fmla="*/ 1 w 2149725"/>
              <a:gd name="connsiteY0" fmla="*/ 458730 h 4299446"/>
              <a:gd name="connsiteX1" fmla="*/ 1 w 2149725"/>
              <a:gd name="connsiteY1" fmla="*/ 3840716 h 4299446"/>
              <a:gd name="connsiteX2" fmla="*/ 1690994 w 2149725"/>
              <a:gd name="connsiteY2" fmla="*/ 2149723 h 4299446"/>
              <a:gd name="connsiteX3" fmla="*/ 1 w 2149725"/>
              <a:gd name="connsiteY3" fmla="*/ 458730 h 4299446"/>
              <a:gd name="connsiteX4" fmla="*/ 0 w 2149725"/>
              <a:gd name="connsiteY4" fmla="*/ 0 h 4299446"/>
              <a:gd name="connsiteX5" fmla="*/ 1 w 2149725"/>
              <a:gd name="connsiteY5" fmla="*/ 0 h 4299446"/>
              <a:gd name="connsiteX6" fmla="*/ 2149725 w 2149725"/>
              <a:gd name="connsiteY6" fmla="*/ 2149723 h 4299446"/>
              <a:gd name="connsiteX7" fmla="*/ 1 w 2149725"/>
              <a:gd name="connsiteY7" fmla="*/ 4299446 h 4299446"/>
              <a:gd name="connsiteX8" fmla="*/ 0 w 2149725"/>
              <a:gd name="connsiteY8" fmla="*/ 4299446 h 429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725" h="4299446">
                <a:moveTo>
                  <a:pt x="1" y="458730"/>
                </a:moveTo>
                <a:lnTo>
                  <a:pt x="1" y="3840716"/>
                </a:lnTo>
                <a:cubicBezTo>
                  <a:pt x="933911" y="3840716"/>
                  <a:pt x="1690994" y="3083633"/>
                  <a:pt x="1690994" y="2149723"/>
                </a:cubicBezTo>
                <a:cubicBezTo>
                  <a:pt x="1690994" y="1215813"/>
                  <a:pt x="933911" y="458730"/>
                  <a:pt x="1" y="458730"/>
                </a:cubicBezTo>
                <a:close/>
                <a:moveTo>
                  <a:pt x="0" y="0"/>
                </a:moveTo>
                <a:lnTo>
                  <a:pt x="1" y="0"/>
                </a:lnTo>
                <a:cubicBezTo>
                  <a:pt x="1187261" y="0"/>
                  <a:pt x="2149725" y="962464"/>
                  <a:pt x="2149725" y="2149723"/>
                </a:cubicBezTo>
                <a:cubicBezTo>
                  <a:pt x="2149725" y="3336982"/>
                  <a:pt x="1187261" y="4299446"/>
                  <a:pt x="1" y="4299446"/>
                </a:cubicBezTo>
                <a:lnTo>
                  <a:pt x="0" y="4299446"/>
                </a:lnTo>
                <a:close/>
              </a:path>
            </a:pathLst>
          </a:custGeom>
          <a:solidFill>
            <a:schemeClr val="bg1">
              <a:lumMod val="9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Shape 6">
            <a:extLst>
              <a:ext uri="{FF2B5EF4-FFF2-40B4-BE49-F238E27FC236}">
                <a16:creationId xmlns:a16="http://schemas.microsoft.com/office/drawing/2014/main" id="{BD66C7D4-36D2-4FF1-8D40-B7B4F97FE736}"/>
              </a:ext>
            </a:extLst>
          </p:cNvPr>
          <p:cNvSpPr/>
          <p:nvPr userDrawn="1"/>
        </p:nvSpPr>
        <p:spPr>
          <a:xfrm>
            <a:off x="10042276" y="0"/>
            <a:ext cx="2149724" cy="3233904"/>
          </a:xfrm>
          <a:custGeom>
            <a:avLst/>
            <a:gdLst>
              <a:gd name="connsiteX0" fmla="*/ 295604 w 2149724"/>
              <a:gd name="connsiteY0" fmla="*/ 0 h 3233904"/>
              <a:gd name="connsiteX1" fmla="*/ 852643 w 2149724"/>
              <a:gd name="connsiteY1" fmla="*/ 0 h 3233904"/>
              <a:gd name="connsiteX2" fmla="*/ 844870 w 2149724"/>
              <a:gd name="connsiteY2" fmla="*/ 8552 h 3233904"/>
              <a:gd name="connsiteX3" fmla="*/ 458730 w 2149724"/>
              <a:gd name="connsiteY3" fmla="*/ 1084181 h 3233904"/>
              <a:gd name="connsiteX4" fmla="*/ 2149723 w 2149724"/>
              <a:gd name="connsiteY4" fmla="*/ 2775174 h 3233904"/>
              <a:gd name="connsiteX5" fmla="*/ 2149724 w 2149724"/>
              <a:gd name="connsiteY5" fmla="*/ 2775174 h 3233904"/>
              <a:gd name="connsiteX6" fmla="*/ 2149724 w 2149724"/>
              <a:gd name="connsiteY6" fmla="*/ 3233904 h 3233904"/>
              <a:gd name="connsiteX7" fmla="*/ 0 w 2149724"/>
              <a:gd name="connsiteY7" fmla="*/ 1084181 h 3233904"/>
              <a:gd name="connsiteX8" fmla="*/ 259460 w 2149724"/>
              <a:gd name="connsiteY8" fmla="*/ 59495 h 323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724" h="3233904">
                <a:moveTo>
                  <a:pt x="295604" y="0"/>
                </a:moveTo>
                <a:lnTo>
                  <a:pt x="852643" y="0"/>
                </a:lnTo>
                <a:lnTo>
                  <a:pt x="844870" y="8552"/>
                </a:lnTo>
                <a:cubicBezTo>
                  <a:pt x="603640" y="300856"/>
                  <a:pt x="458730" y="675595"/>
                  <a:pt x="458730" y="1084181"/>
                </a:cubicBezTo>
                <a:cubicBezTo>
                  <a:pt x="458730" y="2018091"/>
                  <a:pt x="1215813" y="2775174"/>
                  <a:pt x="2149723" y="2775174"/>
                </a:cubicBezTo>
                <a:lnTo>
                  <a:pt x="2149724" y="2775174"/>
                </a:lnTo>
                <a:lnTo>
                  <a:pt x="2149724" y="3233904"/>
                </a:lnTo>
                <a:cubicBezTo>
                  <a:pt x="962464" y="3233904"/>
                  <a:pt x="0" y="2271440"/>
                  <a:pt x="0" y="1084181"/>
                </a:cubicBezTo>
                <a:cubicBezTo>
                  <a:pt x="0" y="713163"/>
                  <a:pt x="93991" y="364097"/>
                  <a:pt x="259460" y="59495"/>
                </a:cubicBezTo>
                <a:close/>
              </a:path>
            </a:pathLst>
          </a:custGeom>
          <a:solidFill>
            <a:schemeClr val="bg1">
              <a:lumMod val="9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6636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A0C37AD-FC75-47EE-A9B0-CBBA53889D60}" type="datetime1">
              <a:rPr lang="en-US" smtClean="0"/>
              <a:t>5/22/2024</a:t>
            </a:fld>
            <a:endParaRPr lang="en-US"/>
          </a:p>
        </p:txBody>
      </p:sp>
      <p:sp>
        <p:nvSpPr>
          <p:cNvPr id="5" name="Footer Placeholder 4"/>
          <p:cNvSpPr>
            <a:spLocks noGrp="1"/>
          </p:cNvSpPr>
          <p:nvPr>
            <p:ph type="ftr" sz="quarter" idx="11"/>
          </p:nvPr>
        </p:nvSpPr>
        <p:spPr/>
        <p:txBody>
          <a:bodyPr/>
          <a:lstStyle/>
          <a:p>
            <a:r>
              <a:rPr lang="en-US"/>
              <a:t>presentationstemplate.com</a:t>
            </a:r>
          </a:p>
        </p:txBody>
      </p:sp>
      <p:sp>
        <p:nvSpPr>
          <p:cNvPr id="6" name="Slide Number Placeholder 5"/>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41113932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4967F1B-8397-4CA0-BDC1-F24A511A27C5}" type="datetime1">
              <a:rPr lang="en-US" smtClean="0"/>
              <a:t>5/22/2024</a:t>
            </a:fld>
            <a:endParaRPr lang="en-US"/>
          </a:p>
        </p:txBody>
      </p:sp>
      <p:sp>
        <p:nvSpPr>
          <p:cNvPr id="5" name="Footer Placeholder 4"/>
          <p:cNvSpPr>
            <a:spLocks noGrp="1"/>
          </p:cNvSpPr>
          <p:nvPr>
            <p:ph type="ftr" sz="quarter" idx="11"/>
          </p:nvPr>
        </p:nvSpPr>
        <p:spPr/>
        <p:txBody>
          <a:bodyPr/>
          <a:lstStyle/>
          <a:p>
            <a:r>
              <a:rPr lang="en-US"/>
              <a:t>presentationstemplate.com</a:t>
            </a:r>
          </a:p>
        </p:txBody>
      </p:sp>
      <p:sp>
        <p:nvSpPr>
          <p:cNvPr id="6" name="Slide Number Placeholder 5"/>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1623184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46E43C-B1FC-452D-9B5E-AD3A526CC6EE}" type="datetime1">
              <a:rPr lang="en-US" smtClean="0"/>
              <a:t>5/22/2024</a:t>
            </a:fld>
            <a:endParaRPr lang="en-US"/>
          </a:p>
        </p:txBody>
      </p:sp>
      <p:sp>
        <p:nvSpPr>
          <p:cNvPr id="8" name="Footer Placeholder 7"/>
          <p:cNvSpPr>
            <a:spLocks noGrp="1"/>
          </p:cNvSpPr>
          <p:nvPr>
            <p:ph type="ftr" sz="quarter" idx="11"/>
          </p:nvPr>
        </p:nvSpPr>
        <p:spPr/>
        <p:txBody>
          <a:bodyPr/>
          <a:lstStyle/>
          <a:p>
            <a:r>
              <a:rPr lang="en-US"/>
              <a:t>presentationstemplate.com</a:t>
            </a:r>
          </a:p>
        </p:txBody>
      </p:sp>
      <p:sp>
        <p:nvSpPr>
          <p:cNvPr id="9" name="Slide Number Placeholder 8"/>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205868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63D4FCB-EC8D-4D74-B35E-675AB4A0A815}" type="datetime1">
              <a:rPr lang="en-US" smtClean="0"/>
              <a:t>5/22/2024</a:t>
            </a:fld>
            <a:endParaRPr lang="en-US"/>
          </a:p>
        </p:txBody>
      </p:sp>
      <p:sp>
        <p:nvSpPr>
          <p:cNvPr id="4" name="Footer Placeholder 3"/>
          <p:cNvSpPr>
            <a:spLocks noGrp="1"/>
          </p:cNvSpPr>
          <p:nvPr>
            <p:ph type="ftr" sz="quarter" idx="11"/>
          </p:nvPr>
        </p:nvSpPr>
        <p:spPr/>
        <p:txBody>
          <a:bodyPr/>
          <a:lstStyle/>
          <a:p>
            <a:r>
              <a:rPr lang="en-US"/>
              <a:t>presentationstemplate.com</a:t>
            </a:r>
          </a:p>
        </p:txBody>
      </p:sp>
      <p:sp>
        <p:nvSpPr>
          <p:cNvPr id="5" name="Slide Number Placeholder 4"/>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4256265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51DBE2-5A55-47A7-A7D2-3E92E031603A}" type="datetime1">
              <a:rPr lang="en-US" smtClean="0"/>
              <a:t>5/22/2024</a:t>
            </a:fld>
            <a:endParaRPr lang="en-US"/>
          </a:p>
        </p:txBody>
      </p:sp>
      <p:sp>
        <p:nvSpPr>
          <p:cNvPr id="3" name="Footer Placeholder 2"/>
          <p:cNvSpPr>
            <a:spLocks noGrp="1"/>
          </p:cNvSpPr>
          <p:nvPr>
            <p:ph type="ftr" sz="quarter" idx="11"/>
          </p:nvPr>
        </p:nvSpPr>
        <p:spPr/>
        <p:txBody>
          <a:bodyPr/>
          <a:lstStyle/>
          <a:p>
            <a:r>
              <a:rPr lang="en-US"/>
              <a:t>presentationstemplate.com</a:t>
            </a:r>
          </a:p>
        </p:txBody>
      </p:sp>
      <p:sp>
        <p:nvSpPr>
          <p:cNvPr id="4" name="Slide Number Placeholder 3"/>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32852167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6BCE8D4-D570-4289-A9A5-061D11D38195}" type="datetime1">
              <a:rPr lang="en-US" smtClean="0"/>
              <a:t>5/22/2024</a:t>
            </a:fld>
            <a:endParaRPr lang="en-US"/>
          </a:p>
        </p:txBody>
      </p:sp>
      <p:sp>
        <p:nvSpPr>
          <p:cNvPr id="6" name="Footer Placeholder 5"/>
          <p:cNvSpPr>
            <a:spLocks noGrp="1"/>
          </p:cNvSpPr>
          <p:nvPr>
            <p:ph type="ftr" sz="quarter" idx="11"/>
          </p:nvPr>
        </p:nvSpPr>
        <p:spPr/>
        <p:txBody>
          <a:bodyPr/>
          <a:lstStyle/>
          <a:p>
            <a:r>
              <a:rPr lang="en-US"/>
              <a:t>presentationstemplate.com</a:t>
            </a:r>
          </a:p>
        </p:txBody>
      </p:sp>
      <p:sp>
        <p:nvSpPr>
          <p:cNvPr id="7" name="Slide Number Placeholder 6"/>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1625681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EC99AF3-8A33-42F6-9F22-44CCD2E48EF8}" type="datetime1">
              <a:rPr lang="en-US" smtClean="0"/>
              <a:t>5/22/2024</a:t>
            </a:fld>
            <a:endParaRPr lang="en-US"/>
          </a:p>
        </p:txBody>
      </p:sp>
      <p:sp>
        <p:nvSpPr>
          <p:cNvPr id="6" name="Footer Placeholder 5"/>
          <p:cNvSpPr>
            <a:spLocks noGrp="1"/>
          </p:cNvSpPr>
          <p:nvPr>
            <p:ph type="ftr" sz="quarter" idx="11"/>
          </p:nvPr>
        </p:nvSpPr>
        <p:spPr/>
        <p:txBody>
          <a:bodyPr/>
          <a:lstStyle/>
          <a:p>
            <a:r>
              <a:rPr lang="en-US"/>
              <a:t>presentationstemplate.com</a:t>
            </a:r>
          </a:p>
        </p:txBody>
      </p:sp>
      <p:sp>
        <p:nvSpPr>
          <p:cNvPr id="7" name="Slide Number Placeholder 6"/>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1548143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1477F9A-1623-4279-865D-3386593A110C}" type="datetime1">
              <a:rPr lang="en-US" smtClean="0"/>
              <a:t>5/22/2024</a:t>
            </a:fld>
            <a:endParaRPr lang="en-US"/>
          </a:p>
        </p:txBody>
      </p:sp>
      <p:sp>
        <p:nvSpPr>
          <p:cNvPr id="5" name="Footer Placeholder 4"/>
          <p:cNvSpPr>
            <a:spLocks noGrp="1"/>
          </p:cNvSpPr>
          <p:nvPr>
            <p:ph type="ftr" sz="quarter" idx="11"/>
          </p:nvPr>
        </p:nvSpPr>
        <p:spPr/>
        <p:txBody>
          <a:bodyPr/>
          <a:lstStyle/>
          <a:p>
            <a:r>
              <a:rPr lang="en-US"/>
              <a:t>presentationstemplate.com</a:t>
            </a:r>
          </a:p>
        </p:txBody>
      </p:sp>
      <p:sp>
        <p:nvSpPr>
          <p:cNvPr id="6" name="Slide Number Placeholder 5"/>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4153266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88758" y="546416"/>
            <a:ext cx="10214484" cy="74878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988758" y="1825625"/>
            <a:ext cx="10214484"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C93584-EAB6-4880-A597-387756282434}" type="datetime1">
              <a:rPr lang="en-US" smtClean="0"/>
              <a:t>5/22/2024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presentationstemplate.com</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C56289-2E4F-41AB-AC96-A58CF64457E5}" type="slidenum">
              <a:rPr lang="en-US" smtClean="0"/>
              <a:t>‹#›</a:t>
            </a:fld>
            <a:endParaRPr lang="en-US"/>
          </a:p>
        </p:txBody>
      </p:sp>
      <p:pic>
        <p:nvPicPr>
          <p:cNvPr id="9" name="Picture 8">
            <a:extLst>
              <a:ext uri="{FF2B5EF4-FFF2-40B4-BE49-F238E27FC236}">
                <a16:creationId xmlns:a16="http://schemas.microsoft.com/office/drawing/2014/main" id="{645CCC4D-B10D-48BB-BCE0-F30D11B41710}"/>
              </a:ext>
            </a:extLst>
          </p:cNvPr>
          <p:cNvPicPr>
            <a:picLocks noChangeAspect="1"/>
          </p:cNvPicPr>
          <p:nvPr userDrawn="1"/>
        </p:nvPicPr>
        <p:blipFill rotWithShape="1">
          <a:blip r:embed="rId14" cstate="print">
            <a:extLst>
              <a:ext uri="{28A0092B-C50C-407E-A947-70E740481C1C}">
                <a14:useLocalDpi xmlns:a14="http://schemas.microsoft.com/office/drawing/2010/main" val="0"/>
              </a:ext>
            </a:extLst>
          </a:blip>
          <a:srcRect l="12911" t="12973" r="13878" b="12973"/>
          <a:stretch/>
        </p:blipFill>
        <p:spPr>
          <a:xfrm>
            <a:off x="327416" y="555174"/>
            <a:ext cx="661342" cy="731264"/>
          </a:xfrm>
          <a:prstGeom prst="rect">
            <a:avLst/>
          </a:prstGeom>
        </p:spPr>
      </p:pic>
    </p:spTree>
    <p:extLst>
      <p:ext uri="{BB962C8B-B14F-4D97-AF65-F5344CB8AC3E}">
        <p14:creationId xmlns:p14="http://schemas.microsoft.com/office/powerpoint/2010/main" val="19299249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70" r:id="rId11"/>
    <p:sldLayoutId id="2147483671" r:id="rId12"/>
  </p:sldLayoutIdLst>
  <p:hf hdr="0" dt="0"/>
  <p:txStyles>
    <p:titleStyle>
      <a:lvl1pPr algn="ctr" defTabSz="914400"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651164" y="2992583"/>
            <a:ext cx="9144000" cy="908714"/>
          </a:xfrm>
        </p:spPr>
        <p:txBody>
          <a:bodyPr>
            <a:normAutofit/>
          </a:bodyPr>
          <a:lstStyle/>
          <a:p>
            <a:pPr algn="l"/>
            <a:r>
              <a:rPr lang="en-US" sz="4400" dirty="0"/>
              <a:t>Airbnb Dashboard</a:t>
            </a:r>
          </a:p>
        </p:txBody>
      </p:sp>
      <p:sp>
        <p:nvSpPr>
          <p:cNvPr id="3" name="Subtitle 2"/>
          <p:cNvSpPr>
            <a:spLocks noGrp="1"/>
          </p:cNvSpPr>
          <p:nvPr>
            <p:ph type="subTitle" idx="1"/>
          </p:nvPr>
        </p:nvSpPr>
        <p:spPr>
          <a:xfrm>
            <a:off x="651164" y="3901297"/>
            <a:ext cx="5375563" cy="487824"/>
          </a:xfrm>
        </p:spPr>
        <p:txBody>
          <a:bodyPr>
            <a:normAutofit/>
          </a:bodyPr>
          <a:lstStyle/>
          <a:p>
            <a:pPr algn="l"/>
            <a:r>
              <a:rPr lang="en-US" sz="2000" dirty="0">
                <a:solidFill>
                  <a:schemeClr val="bg2">
                    <a:lumMod val="75000"/>
                  </a:schemeClr>
                </a:solidFill>
              </a:rPr>
              <a:t>By: Ahmed </a:t>
            </a:r>
            <a:r>
              <a:rPr lang="en-US" sz="2000" dirty="0" err="1">
                <a:solidFill>
                  <a:schemeClr val="bg2">
                    <a:lumMod val="75000"/>
                  </a:schemeClr>
                </a:solidFill>
              </a:rPr>
              <a:t>Bedair</a:t>
            </a:r>
            <a:endParaRPr lang="en-US" sz="2000" dirty="0">
              <a:solidFill>
                <a:schemeClr val="bg2">
                  <a:lumMod val="75000"/>
                </a:schemeClr>
              </a:solidFill>
            </a:endParaRPr>
          </a:p>
        </p:txBody>
      </p:sp>
      <p:pic>
        <p:nvPicPr>
          <p:cNvPr id="5" name="Picture 4">
            <a:extLst>
              <a:ext uri="{FF2B5EF4-FFF2-40B4-BE49-F238E27FC236}">
                <a16:creationId xmlns:a16="http://schemas.microsoft.com/office/drawing/2014/main" id="{0511F00B-9F63-4EE7-BDEB-D37C9DA3E8A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2911" t="12973" r="13878" b="12973"/>
          <a:stretch/>
        </p:blipFill>
        <p:spPr>
          <a:xfrm>
            <a:off x="750917" y="1675264"/>
            <a:ext cx="1191360" cy="1317319"/>
          </a:xfrm>
          <a:prstGeom prst="rect">
            <a:avLst/>
          </a:prstGeom>
        </p:spPr>
      </p:pic>
      <p:pic>
        <p:nvPicPr>
          <p:cNvPr id="6" name="Picture Placeholder 19">
            <a:extLst>
              <a:ext uri="{FF2B5EF4-FFF2-40B4-BE49-F238E27FC236}">
                <a16:creationId xmlns:a16="http://schemas.microsoft.com/office/drawing/2014/main" id="{EB5FD75A-99CB-4697-A33C-556EFF27328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6175" r="41343"/>
          <a:stretch/>
        </p:blipFill>
        <p:spPr>
          <a:xfrm>
            <a:off x="6799811" y="0"/>
            <a:ext cx="5392190" cy="6858000"/>
          </a:xfrm>
          <a:prstGeom prst="rect">
            <a:avLst/>
          </a:prstGeom>
        </p:spPr>
      </p:pic>
      <p:sp>
        <p:nvSpPr>
          <p:cNvPr id="4" name="Slide Number Placeholder 3"/>
          <p:cNvSpPr>
            <a:spLocks noGrp="1"/>
          </p:cNvSpPr>
          <p:nvPr>
            <p:ph type="sldNum" sz="quarter" idx="12"/>
          </p:nvPr>
        </p:nvSpPr>
        <p:spPr/>
        <p:txBody>
          <a:bodyPr/>
          <a:lstStyle/>
          <a:p>
            <a:fld id="{74C56289-2E4F-41AB-AC96-A58CF64457E5}" type="slidenum">
              <a:rPr lang="en-US" smtClean="0"/>
              <a:t>1</a:t>
            </a:fld>
            <a:endParaRPr lang="en-US"/>
          </a:p>
        </p:txBody>
      </p:sp>
    </p:spTree>
    <p:extLst>
      <p:ext uri="{BB962C8B-B14F-4D97-AF65-F5344CB8AC3E}">
        <p14:creationId xmlns:p14="http://schemas.microsoft.com/office/powerpoint/2010/main" val="12543641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A6287-FCBC-4EB1-983C-D124BA430016}"/>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25C0DA51-181B-497F-8E3F-50B51DFC1569}"/>
              </a:ext>
            </a:extLst>
          </p:cNvPr>
          <p:cNvSpPr>
            <a:spLocks noGrp="1"/>
          </p:cNvSpPr>
          <p:nvPr>
            <p:ph idx="1"/>
          </p:nvPr>
        </p:nvSpPr>
        <p:spPr/>
        <p:txBody>
          <a:bodyPr/>
          <a:lstStyle/>
          <a:p>
            <a:r>
              <a:rPr lang="en-US" dirty="0"/>
              <a:t>Dashboard Link :</a:t>
            </a:r>
          </a:p>
          <a:p>
            <a:pPr marL="0" indent="0">
              <a:buNone/>
            </a:pPr>
            <a:r>
              <a:rPr lang="en-US" dirty="0"/>
              <a:t>https://app.powerbi.com/groups/me/reports/d5a9c326-9d55-4e0c-8807-a7c01a37bad5/ReportSection?experience=power-bi</a:t>
            </a:r>
          </a:p>
          <a:p>
            <a:r>
              <a:rPr lang="en-US" dirty="0"/>
              <a:t>Dataset Link : https://www.kaggle.com/datasets/arianazmoudeh/airbnbopendata</a:t>
            </a:r>
          </a:p>
        </p:txBody>
      </p:sp>
      <p:sp>
        <p:nvSpPr>
          <p:cNvPr id="4" name="Footer Placeholder 3">
            <a:extLst>
              <a:ext uri="{FF2B5EF4-FFF2-40B4-BE49-F238E27FC236}">
                <a16:creationId xmlns:a16="http://schemas.microsoft.com/office/drawing/2014/main" id="{2F202151-8131-4C49-82AD-59B8ED89F7D4}"/>
              </a:ext>
            </a:extLst>
          </p:cNvPr>
          <p:cNvSpPr>
            <a:spLocks noGrp="1"/>
          </p:cNvSpPr>
          <p:nvPr>
            <p:ph type="ftr" sz="quarter" idx="11"/>
          </p:nvPr>
        </p:nvSpPr>
        <p:spPr/>
        <p:txBody>
          <a:bodyPr/>
          <a:lstStyle/>
          <a:p>
            <a:r>
              <a:rPr lang="en-US"/>
              <a:t>presentationstemplate.com</a:t>
            </a:r>
          </a:p>
        </p:txBody>
      </p:sp>
      <p:sp>
        <p:nvSpPr>
          <p:cNvPr id="5" name="Slide Number Placeholder 4">
            <a:extLst>
              <a:ext uri="{FF2B5EF4-FFF2-40B4-BE49-F238E27FC236}">
                <a16:creationId xmlns:a16="http://schemas.microsoft.com/office/drawing/2014/main" id="{93327B4D-0037-4A96-AABF-A1AE6A47B828}"/>
              </a:ext>
            </a:extLst>
          </p:cNvPr>
          <p:cNvSpPr>
            <a:spLocks noGrp="1"/>
          </p:cNvSpPr>
          <p:nvPr>
            <p:ph type="sldNum" sz="quarter" idx="12"/>
          </p:nvPr>
        </p:nvSpPr>
        <p:spPr/>
        <p:txBody>
          <a:bodyPr/>
          <a:lstStyle/>
          <a:p>
            <a:fld id="{74C56289-2E4F-41AB-AC96-A58CF64457E5}" type="slidenum">
              <a:rPr lang="en-US" smtClean="0"/>
              <a:t>10</a:t>
            </a:fld>
            <a:endParaRPr lang="en-US"/>
          </a:p>
        </p:txBody>
      </p:sp>
    </p:spTree>
    <p:extLst>
      <p:ext uri="{BB962C8B-B14F-4D97-AF65-F5344CB8AC3E}">
        <p14:creationId xmlns:p14="http://schemas.microsoft.com/office/powerpoint/2010/main" val="3310395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D4AF0A6-7ABE-4E19-8C28-75C64974EF58}"/>
              </a:ext>
            </a:extLst>
          </p:cNvPr>
          <p:cNvSpPr>
            <a:spLocks noGrp="1"/>
          </p:cNvSpPr>
          <p:nvPr>
            <p:ph type="sldNum" sz="quarter" idx="12"/>
          </p:nvPr>
        </p:nvSpPr>
        <p:spPr/>
        <p:txBody>
          <a:bodyPr/>
          <a:lstStyle/>
          <a:p>
            <a:fld id="{74C56289-2E4F-41AB-AC96-A58CF64457E5}" type="slidenum">
              <a:rPr lang="en-US" smtClean="0"/>
              <a:t>11</a:t>
            </a:fld>
            <a:endParaRPr lang="en-US"/>
          </a:p>
        </p:txBody>
      </p:sp>
      <p:sp>
        <p:nvSpPr>
          <p:cNvPr id="4" name="TextBox 3">
            <a:extLst>
              <a:ext uri="{FF2B5EF4-FFF2-40B4-BE49-F238E27FC236}">
                <a16:creationId xmlns:a16="http://schemas.microsoft.com/office/drawing/2014/main" id="{EF7AAC4F-1E27-4181-B35B-0A8904B49A46}"/>
              </a:ext>
            </a:extLst>
          </p:cNvPr>
          <p:cNvSpPr txBox="1"/>
          <p:nvPr/>
        </p:nvSpPr>
        <p:spPr>
          <a:xfrm>
            <a:off x="1737064" y="2767280"/>
            <a:ext cx="8593584" cy="1323439"/>
          </a:xfrm>
          <a:prstGeom prst="rect">
            <a:avLst/>
          </a:prstGeom>
          <a:noFill/>
        </p:spPr>
        <p:txBody>
          <a:bodyPr wrap="square" rtlCol="0">
            <a:spAutoFit/>
          </a:bodyPr>
          <a:lstStyle/>
          <a:p>
            <a:pPr algn="ctr"/>
            <a:r>
              <a:rPr lang="en-US" sz="8000" b="1" dirty="0">
                <a:solidFill>
                  <a:schemeClr val="accent1">
                    <a:lumMod val="75000"/>
                  </a:schemeClr>
                </a:solidFill>
              </a:rPr>
              <a:t>Thank You</a:t>
            </a:r>
          </a:p>
        </p:txBody>
      </p:sp>
    </p:spTree>
    <p:extLst>
      <p:ext uri="{BB962C8B-B14F-4D97-AF65-F5344CB8AC3E}">
        <p14:creationId xmlns:p14="http://schemas.microsoft.com/office/powerpoint/2010/main" val="2917599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50529-9382-4517-A0CB-8CA8544587F7}"/>
              </a:ext>
            </a:extLst>
          </p:cNvPr>
          <p:cNvSpPr>
            <a:spLocks noGrp="1"/>
          </p:cNvSpPr>
          <p:nvPr>
            <p:ph type="title"/>
          </p:nvPr>
        </p:nvSpPr>
        <p:spPr/>
        <p:txBody>
          <a:bodyPr/>
          <a:lstStyle/>
          <a:p>
            <a:r>
              <a:rPr lang="en-US" dirty="0"/>
              <a:t>Intro</a:t>
            </a:r>
          </a:p>
        </p:txBody>
      </p:sp>
      <p:sp>
        <p:nvSpPr>
          <p:cNvPr id="3" name="Footer Placeholder 2">
            <a:extLst>
              <a:ext uri="{FF2B5EF4-FFF2-40B4-BE49-F238E27FC236}">
                <a16:creationId xmlns:a16="http://schemas.microsoft.com/office/drawing/2014/main" id="{E107CC01-471F-41B2-9CBF-83781434FD71}"/>
              </a:ext>
            </a:extLst>
          </p:cNvPr>
          <p:cNvSpPr>
            <a:spLocks noGrp="1"/>
          </p:cNvSpPr>
          <p:nvPr>
            <p:ph type="ftr" sz="quarter" idx="11"/>
          </p:nvPr>
        </p:nvSpPr>
        <p:spPr/>
        <p:txBody>
          <a:bodyPr/>
          <a:lstStyle/>
          <a:p>
            <a:r>
              <a:rPr lang="en-US"/>
              <a:t>presentationstemplate.com</a:t>
            </a:r>
          </a:p>
        </p:txBody>
      </p:sp>
      <p:sp>
        <p:nvSpPr>
          <p:cNvPr id="4" name="Slide Number Placeholder 3">
            <a:extLst>
              <a:ext uri="{FF2B5EF4-FFF2-40B4-BE49-F238E27FC236}">
                <a16:creationId xmlns:a16="http://schemas.microsoft.com/office/drawing/2014/main" id="{C6D56FF7-8B62-435B-BBF5-9B892F209095}"/>
              </a:ext>
            </a:extLst>
          </p:cNvPr>
          <p:cNvSpPr>
            <a:spLocks noGrp="1"/>
          </p:cNvSpPr>
          <p:nvPr>
            <p:ph type="sldNum" sz="quarter" idx="12"/>
          </p:nvPr>
        </p:nvSpPr>
        <p:spPr/>
        <p:txBody>
          <a:bodyPr/>
          <a:lstStyle/>
          <a:p>
            <a:fld id="{74C56289-2E4F-41AB-AC96-A58CF64457E5}" type="slidenum">
              <a:rPr lang="en-US" smtClean="0"/>
              <a:t>2</a:t>
            </a:fld>
            <a:endParaRPr lang="en-US"/>
          </a:p>
        </p:txBody>
      </p:sp>
      <p:sp>
        <p:nvSpPr>
          <p:cNvPr id="6" name="Content Placeholder 2">
            <a:extLst>
              <a:ext uri="{FF2B5EF4-FFF2-40B4-BE49-F238E27FC236}">
                <a16:creationId xmlns:a16="http://schemas.microsoft.com/office/drawing/2014/main" id="{AC1C6CB2-775F-4C7C-BFE7-8C740E1AC358}"/>
              </a:ext>
            </a:extLst>
          </p:cNvPr>
          <p:cNvSpPr txBox="1">
            <a:spLocks/>
          </p:cNvSpPr>
          <p:nvPr/>
        </p:nvSpPr>
        <p:spPr>
          <a:xfrm>
            <a:off x="988758" y="1825625"/>
            <a:ext cx="10214484"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Airbnb, Inc is an American company that operates an online marketplace for lodging, primarily homestays for vacation rentals, and tourism activities. Based in San Francisco, California, the platform is accessible via website and mobile app. Airbnb does not own any of the listed properties; instead, it profits by receiving commission from each booking. The company was founded in 2008. Airbnb is a shortened version of its original name, AirBedandBreakfast.com.</a:t>
            </a:r>
          </a:p>
          <a:p>
            <a:r>
              <a:rPr lang="en-US" sz="2400" dirty="0"/>
              <a:t>Since 2008, guests and hosts have used Airbnb to travel in a more unique, personalized way. As part of the Airbnb Inside initiative, this dataset describes the listing activity of homestays in New York City.</a:t>
            </a:r>
          </a:p>
        </p:txBody>
      </p:sp>
    </p:spTree>
    <p:extLst>
      <p:ext uri="{BB962C8B-B14F-4D97-AF65-F5344CB8AC3E}">
        <p14:creationId xmlns:p14="http://schemas.microsoft.com/office/powerpoint/2010/main" val="13441455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Title 116"/>
          <p:cNvSpPr>
            <a:spLocks noGrp="1"/>
          </p:cNvSpPr>
          <p:nvPr>
            <p:ph type="title"/>
          </p:nvPr>
        </p:nvSpPr>
        <p:spPr/>
        <p:txBody>
          <a:bodyPr/>
          <a:lstStyle/>
          <a:p>
            <a:r>
              <a:rPr lang="en-US" dirty="0"/>
              <a:t>Project KPIS</a:t>
            </a:r>
          </a:p>
        </p:txBody>
      </p:sp>
      <p:sp>
        <p:nvSpPr>
          <p:cNvPr id="116" name="Content Placeholder 115">
            <a:extLst>
              <a:ext uri="{FF2B5EF4-FFF2-40B4-BE49-F238E27FC236}">
                <a16:creationId xmlns:a16="http://schemas.microsoft.com/office/drawing/2014/main" id="{A02A1880-700F-4035-86F9-8BBADD05FC6F}"/>
              </a:ext>
            </a:extLst>
          </p:cNvPr>
          <p:cNvSpPr>
            <a:spLocks noGrp="1"/>
          </p:cNvSpPr>
          <p:nvPr>
            <p:ph idx="1"/>
          </p:nvPr>
        </p:nvSpPr>
        <p:spPr/>
        <p:txBody>
          <a:bodyPr/>
          <a:lstStyle/>
          <a:p>
            <a:r>
              <a:rPr lang="en-US" dirty="0"/>
              <a:t>Identifying relationships between Neighborhoods pricing and rating</a:t>
            </a:r>
          </a:p>
          <a:p>
            <a:r>
              <a:rPr lang="en-US" dirty="0"/>
              <a:t>Identifying relationships between room types pricing and rating</a:t>
            </a:r>
          </a:p>
          <a:p>
            <a:endParaRPr lang="en-US" dirty="0"/>
          </a:p>
          <a:p>
            <a:endParaRPr lang="en-US" dirty="0"/>
          </a:p>
          <a:p>
            <a:endParaRPr lang="en-US" dirty="0"/>
          </a:p>
        </p:txBody>
      </p:sp>
      <p:sp>
        <p:nvSpPr>
          <p:cNvPr id="114" name="Slide Number Placeholder 113"/>
          <p:cNvSpPr>
            <a:spLocks noGrp="1"/>
          </p:cNvSpPr>
          <p:nvPr>
            <p:ph type="sldNum" sz="quarter" idx="12"/>
          </p:nvPr>
        </p:nvSpPr>
        <p:spPr/>
        <p:txBody>
          <a:bodyPr/>
          <a:lstStyle/>
          <a:p>
            <a:fld id="{9ED91052-A62B-43CA-9575-0BC7146249E0}" type="slidenum">
              <a:rPr lang="en-US" smtClean="0"/>
              <a:pPr/>
              <a:t>3</a:t>
            </a:fld>
            <a:endParaRPr lang="en-US"/>
          </a:p>
        </p:txBody>
      </p:sp>
    </p:spTree>
    <p:extLst>
      <p:ext uri="{BB962C8B-B14F-4D97-AF65-F5344CB8AC3E}">
        <p14:creationId xmlns:p14="http://schemas.microsoft.com/office/powerpoint/2010/main" val="3930125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FB14F-51E2-4622-9AAF-57D9157FBEE3}"/>
              </a:ext>
            </a:extLst>
          </p:cNvPr>
          <p:cNvSpPr>
            <a:spLocks noGrp="1"/>
          </p:cNvSpPr>
          <p:nvPr>
            <p:ph type="title"/>
          </p:nvPr>
        </p:nvSpPr>
        <p:spPr/>
        <p:txBody>
          <a:bodyPr/>
          <a:lstStyle/>
          <a:p>
            <a:r>
              <a:rPr lang="en-US" dirty="0"/>
              <a:t>Steps Before Dashboarding</a:t>
            </a:r>
          </a:p>
        </p:txBody>
      </p:sp>
      <p:sp>
        <p:nvSpPr>
          <p:cNvPr id="3" name="Content Placeholder 2">
            <a:extLst>
              <a:ext uri="{FF2B5EF4-FFF2-40B4-BE49-F238E27FC236}">
                <a16:creationId xmlns:a16="http://schemas.microsoft.com/office/drawing/2014/main" id="{E16E9ACE-8B91-433C-8F1E-75B198DBA355}"/>
              </a:ext>
            </a:extLst>
          </p:cNvPr>
          <p:cNvSpPr>
            <a:spLocks noGrp="1"/>
          </p:cNvSpPr>
          <p:nvPr>
            <p:ph idx="1"/>
          </p:nvPr>
        </p:nvSpPr>
        <p:spPr/>
        <p:txBody>
          <a:bodyPr/>
          <a:lstStyle/>
          <a:p>
            <a:pPr marL="0" indent="0">
              <a:buNone/>
            </a:pPr>
            <a:r>
              <a:rPr lang="en-US" dirty="0"/>
              <a:t>Before We made our Dashboard to visualize our data we’ve made some steps to make our data ready for dashboarding stage :</a:t>
            </a:r>
          </a:p>
          <a:p>
            <a:r>
              <a:rPr lang="en-US" dirty="0"/>
              <a:t> Importing and Exploration</a:t>
            </a:r>
          </a:p>
          <a:p>
            <a:r>
              <a:rPr lang="en-US" dirty="0"/>
              <a:t>Dropping unnecessary columns</a:t>
            </a:r>
          </a:p>
          <a:p>
            <a:r>
              <a:rPr lang="en-US" dirty="0"/>
              <a:t>Imputing and removing nulls</a:t>
            </a:r>
          </a:p>
          <a:p>
            <a:r>
              <a:rPr lang="en-US" dirty="0"/>
              <a:t>Making Basic visualizations before dashboarding</a:t>
            </a:r>
            <a:br>
              <a:rPr lang="en-US" dirty="0"/>
            </a:br>
            <a:endParaRPr lang="en-US" dirty="0"/>
          </a:p>
        </p:txBody>
      </p:sp>
      <p:sp>
        <p:nvSpPr>
          <p:cNvPr id="5" name="Slide Number Placeholder 4">
            <a:extLst>
              <a:ext uri="{FF2B5EF4-FFF2-40B4-BE49-F238E27FC236}">
                <a16:creationId xmlns:a16="http://schemas.microsoft.com/office/drawing/2014/main" id="{CA7A5629-D70E-48AA-A1A3-B9B7DDA22BCB}"/>
              </a:ext>
            </a:extLst>
          </p:cNvPr>
          <p:cNvSpPr>
            <a:spLocks noGrp="1"/>
          </p:cNvSpPr>
          <p:nvPr>
            <p:ph type="sldNum" sz="quarter" idx="12"/>
          </p:nvPr>
        </p:nvSpPr>
        <p:spPr/>
        <p:txBody>
          <a:bodyPr/>
          <a:lstStyle/>
          <a:p>
            <a:fld id="{74C56289-2E4F-41AB-AC96-A58CF64457E5}" type="slidenum">
              <a:rPr lang="en-US" smtClean="0"/>
              <a:t>4</a:t>
            </a:fld>
            <a:endParaRPr lang="en-US"/>
          </a:p>
        </p:txBody>
      </p:sp>
    </p:spTree>
    <p:extLst>
      <p:ext uri="{BB962C8B-B14F-4D97-AF65-F5344CB8AC3E}">
        <p14:creationId xmlns:p14="http://schemas.microsoft.com/office/powerpoint/2010/main" val="21146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84" name="Rectangle 83">
            <a:extLst>
              <a:ext uri="{FF2B5EF4-FFF2-40B4-BE49-F238E27FC236}">
                <a16:creationId xmlns:a16="http://schemas.microsoft.com/office/drawing/2014/main" id="{A9E083C1-7C83-4F67-BE1D-548B82D96DD6}"/>
              </a:ext>
            </a:extLst>
          </p:cNvPr>
          <p:cNvSpPr/>
          <p:nvPr/>
        </p:nvSpPr>
        <p:spPr>
          <a:xfrm>
            <a:off x="0" y="0"/>
            <a:ext cx="12192000" cy="6858000"/>
          </a:xfrm>
          <a:prstGeom prst="rect">
            <a:avLst/>
          </a:prstGeom>
          <a:solidFill>
            <a:schemeClr val="accent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ubtitle 11">
            <a:extLst>
              <a:ext uri="{FF2B5EF4-FFF2-40B4-BE49-F238E27FC236}">
                <a16:creationId xmlns:a16="http://schemas.microsoft.com/office/drawing/2014/main" id="{07837D5F-49E1-4967-9406-991136D773AE}"/>
              </a:ext>
            </a:extLst>
          </p:cNvPr>
          <p:cNvSpPr>
            <a:spLocks noGrp="1"/>
          </p:cNvSpPr>
          <p:nvPr>
            <p:ph type="subTitle" idx="1"/>
          </p:nvPr>
        </p:nvSpPr>
        <p:spPr/>
        <p:txBody>
          <a:bodyPr/>
          <a:lstStyle/>
          <a:p>
            <a:endParaRPr lang="en-US"/>
          </a:p>
        </p:txBody>
      </p:sp>
      <p:sp>
        <p:nvSpPr>
          <p:cNvPr id="85" name="Title 5">
            <a:extLst>
              <a:ext uri="{FF2B5EF4-FFF2-40B4-BE49-F238E27FC236}">
                <a16:creationId xmlns:a16="http://schemas.microsoft.com/office/drawing/2014/main" id="{50DE89EA-E80D-484A-8A74-0878C4CC5598}"/>
              </a:ext>
            </a:extLst>
          </p:cNvPr>
          <p:cNvSpPr txBox="1">
            <a:spLocks/>
          </p:cNvSpPr>
          <p:nvPr/>
        </p:nvSpPr>
        <p:spPr>
          <a:xfrm>
            <a:off x="988758" y="324724"/>
            <a:ext cx="10214484" cy="7487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1"/>
                </a:solidFill>
                <a:latin typeface="+mj-lt"/>
                <a:ea typeface="+mj-ea"/>
                <a:cs typeface="+mj-cs"/>
              </a:defRPr>
            </a:lvl1pPr>
          </a:lstStyle>
          <a:p>
            <a:pPr>
              <a:tabLst>
                <a:tab pos="403225" algn="l"/>
              </a:tabLst>
            </a:pPr>
            <a:r>
              <a:rPr lang="en-US" dirty="0">
                <a:solidFill>
                  <a:schemeClr val="bg1"/>
                </a:solidFill>
              </a:rPr>
              <a:t>Full Dashboard</a:t>
            </a:r>
          </a:p>
        </p:txBody>
      </p:sp>
      <p:sp>
        <p:nvSpPr>
          <p:cNvPr id="3" name="Title 2">
            <a:extLst>
              <a:ext uri="{FF2B5EF4-FFF2-40B4-BE49-F238E27FC236}">
                <a16:creationId xmlns:a16="http://schemas.microsoft.com/office/drawing/2014/main" id="{DCBF3E8B-624D-42D8-9DE0-668EB6F17AD5}"/>
              </a:ext>
            </a:extLst>
          </p:cNvPr>
          <p:cNvSpPr>
            <a:spLocks noGrp="1"/>
          </p:cNvSpPr>
          <p:nvPr>
            <p:ph type="ctrTitle"/>
          </p:nvPr>
        </p:nvSpPr>
        <p:spPr/>
        <p:txBody>
          <a:bodyPr/>
          <a:lstStyle/>
          <a:p>
            <a:endParaRPr lang="en-US"/>
          </a:p>
        </p:txBody>
      </p:sp>
      <p:pic>
        <p:nvPicPr>
          <p:cNvPr id="5" name="Picture 4">
            <a:extLst>
              <a:ext uri="{FF2B5EF4-FFF2-40B4-BE49-F238E27FC236}">
                <a16:creationId xmlns:a16="http://schemas.microsoft.com/office/drawing/2014/main" id="{87CC4AAC-6C8A-4D7F-856B-84712950996A}"/>
              </a:ext>
            </a:extLst>
          </p:cNvPr>
          <p:cNvPicPr>
            <a:picLocks noChangeAspect="1"/>
          </p:cNvPicPr>
          <p:nvPr/>
        </p:nvPicPr>
        <p:blipFill>
          <a:blip r:embed="rId3"/>
          <a:stretch>
            <a:fillRect/>
          </a:stretch>
        </p:blipFill>
        <p:spPr>
          <a:xfrm>
            <a:off x="1210522" y="1076290"/>
            <a:ext cx="9457478" cy="5235294"/>
          </a:xfrm>
          <a:prstGeom prst="rect">
            <a:avLst/>
          </a:prstGeom>
        </p:spPr>
      </p:pic>
    </p:spTree>
    <p:extLst>
      <p:ext uri="{BB962C8B-B14F-4D97-AF65-F5344CB8AC3E}">
        <p14:creationId xmlns:p14="http://schemas.microsoft.com/office/powerpoint/2010/main" val="2610524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7AEF997-F5B6-46F8-B11C-DB4B24C0E0BD}"/>
              </a:ext>
            </a:extLst>
          </p:cNvPr>
          <p:cNvSpPr>
            <a:spLocks noGrp="1"/>
          </p:cNvSpPr>
          <p:nvPr>
            <p:ph type="title"/>
          </p:nvPr>
        </p:nvSpPr>
        <p:spPr>
          <a:xfrm>
            <a:off x="3596640" y="599758"/>
            <a:ext cx="4998720" cy="528161"/>
          </a:xfrm>
        </p:spPr>
        <p:txBody>
          <a:bodyPr/>
          <a:lstStyle/>
          <a:p>
            <a:r>
              <a:rPr lang="en-US" dirty="0"/>
              <a:t>Prices and Rates vs Years</a:t>
            </a:r>
          </a:p>
        </p:txBody>
      </p:sp>
      <p:sp>
        <p:nvSpPr>
          <p:cNvPr id="11" name="Text Placeholder 10">
            <a:extLst>
              <a:ext uri="{FF2B5EF4-FFF2-40B4-BE49-F238E27FC236}">
                <a16:creationId xmlns:a16="http://schemas.microsoft.com/office/drawing/2014/main" id="{F1027B89-0209-440B-8316-BB9C4C30D33B}"/>
              </a:ext>
            </a:extLst>
          </p:cNvPr>
          <p:cNvSpPr>
            <a:spLocks noGrp="1"/>
          </p:cNvSpPr>
          <p:nvPr>
            <p:ph type="body" sz="half" idx="2"/>
          </p:nvPr>
        </p:nvSpPr>
        <p:spPr>
          <a:xfrm>
            <a:off x="7112000" y="1371600"/>
            <a:ext cx="4653280" cy="4497388"/>
          </a:xfrm>
        </p:spPr>
        <p:txBody>
          <a:bodyPr/>
          <a:lstStyle/>
          <a:p>
            <a:r>
              <a:rPr lang="en-US" dirty="0"/>
              <a:t>We found here that in the most of neighborhoods Pricing is very related with rating that when the price of night rises the rating decreases </a:t>
            </a:r>
          </a:p>
        </p:txBody>
      </p:sp>
      <p:sp>
        <p:nvSpPr>
          <p:cNvPr id="5" name="Slide Number Placeholder 4">
            <a:extLst>
              <a:ext uri="{FF2B5EF4-FFF2-40B4-BE49-F238E27FC236}">
                <a16:creationId xmlns:a16="http://schemas.microsoft.com/office/drawing/2014/main" id="{BFEEF7B7-D0F8-4881-B9AD-4CD7FDF53AD5}"/>
              </a:ext>
            </a:extLst>
          </p:cNvPr>
          <p:cNvSpPr>
            <a:spLocks noGrp="1"/>
          </p:cNvSpPr>
          <p:nvPr>
            <p:ph type="sldNum" sz="quarter" idx="12"/>
          </p:nvPr>
        </p:nvSpPr>
        <p:spPr/>
        <p:txBody>
          <a:bodyPr/>
          <a:lstStyle/>
          <a:p>
            <a:fld id="{74C56289-2E4F-41AB-AC96-A58CF64457E5}" type="slidenum">
              <a:rPr lang="en-US" smtClean="0"/>
              <a:t>6</a:t>
            </a:fld>
            <a:endParaRPr lang="en-US"/>
          </a:p>
        </p:txBody>
      </p:sp>
      <p:pic>
        <p:nvPicPr>
          <p:cNvPr id="15" name="Picture 14">
            <a:extLst>
              <a:ext uri="{FF2B5EF4-FFF2-40B4-BE49-F238E27FC236}">
                <a16:creationId xmlns:a16="http://schemas.microsoft.com/office/drawing/2014/main" id="{4C3E6CC4-C1BC-451B-9116-D4CAF3972969}"/>
              </a:ext>
            </a:extLst>
          </p:cNvPr>
          <p:cNvPicPr>
            <a:picLocks noChangeAspect="1"/>
          </p:cNvPicPr>
          <p:nvPr/>
        </p:nvPicPr>
        <p:blipFill>
          <a:blip r:embed="rId2"/>
          <a:stretch>
            <a:fillRect/>
          </a:stretch>
        </p:blipFill>
        <p:spPr>
          <a:xfrm>
            <a:off x="1045076" y="1371600"/>
            <a:ext cx="5751963" cy="4497388"/>
          </a:xfrm>
          <a:prstGeom prst="rect">
            <a:avLst/>
          </a:prstGeom>
        </p:spPr>
      </p:pic>
    </p:spTree>
    <p:extLst>
      <p:ext uri="{BB962C8B-B14F-4D97-AF65-F5344CB8AC3E}">
        <p14:creationId xmlns:p14="http://schemas.microsoft.com/office/powerpoint/2010/main" val="3575188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07F2F-34A6-45C3-9F6F-9A77FD4B9DAB}"/>
              </a:ext>
            </a:extLst>
          </p:cNvPr>
          <p:cNvSpPr>
            <a:spLocks noGrp="1"/>
          </p:cNvSpPr>
          <p:nvPr>
            <p:ph type="title"/>
          </p:nvPr>
        </p:nvSpPr>
        <p:spPr/>
        <p:txBody>
          <a:bodyPr/>
          <a:lstStyle/>
          <a:p>
            <a:r>
              <a:rPr lang="en-US" dirty="0"/>
              <a:t>Neighborhood Group Distribution</a:t>
            </a:r>
          </a:p>
        </p:txBody>
      </p:sp>
      <p:sp>
        <p:nvSpPr>
          <p:cNvPr id="3" name="Footer Placeholder 2">
            <a:extLst>
              <a:ext uri="{FF2B5EF4-FFF2-40B4-BE49-F238E27FC236}">
                <a16:creationId xmlns:a16="http://schemas.microsoft.com/office/drawing/2014/main" id="{5A8ADD95-0F56-4D33-9971-DC5DCA271ABA}"/>
              </a:ext>
            </a:extLst>
          </p:cNvPr>
          <p:cNvSpPr>
            <a:spLocks noGrp="1"/>
          </p:cNvSpPr>
          <p:nvPr>
            <p:ph type="ftr" sz="quarter" idx="11"/>
          </p:nvPr>
        </p:nvSpPr>
        <p:spPr/>
        <p:txBody>
          <a:bodyPr/>
          <a:lstStyle/>
          <a:p>
            <a:r>
              <a:rPr lang="en-US"/>
              <a:t>presentationstemplate.com</a:t>
            </a:r>
          </a:p>
        </p:txBody>
      </p:sp>
      <p:sp>
        <p:nvSpPr>
          <p:cNvPr id="4" name="Slide Number Placeholder 3">
            <a:extLst>
              <a:ext uri="{FF2B5EF4-FFF2-40B4-BE49-F238E27FC236}">
                <a16:creationId xmlns:a16="http://schemas.microsoft.com/office/drawing/2014/main" id="{F625A0FC-9B6A-487C-8527-05AAD40EBCB2}"/>
              </a:ext>
            </a:extLst>
          </p:cNvPr>
          <p:cNvSpPr>
            <a:spLocks noGrp="1"/>
          </p:cNvSpPr>
          <p:nvPr>
            <p:ph type="sldNum" sz="quarter" idx="12"/>
          </p:nvPr>
        </p:nvSpPr>
        <p:spPr/>
        <p:txBody>
          <a:bodyPr/>
          <a:lstStyle/>
          <a:p>
            <a:fld id="{74C56289-2E4F-41AB-AC96-A58CF64457E5}" type="slidenum">
              <a:rPr lang="en-US" smtClean="0"/>
              <a:t>7</a:t>
            </a:fld>
            <a:endParaRPr lang="en-US"/>
          </a:p>
        </p:txBody>
      </p:sp>
      <p:pic>
        <p:nvPicPr>
          <p:cNvPr id="5" name="Picture 4">
            <a:extLst>
              <a:ext uri="{FF2B5EF4-FFF2-40B4-BE49-F238E27FC236}">
                <a16:creationId xmlns:a16="http://schemas.microsoft.com/office/drawing/2014/main" id="{57113DA3-D436-4BA8-9BA5-E73B417D1469}"/>
              </a:ext>
            </a:extLst>
          </p:cNvPr>
          <p:cNvPicPr>
            <a:picLocks noChangeAspect="1"/>
          </p:cNvPicPr>
          <p:nvPr/>
        </p:nvPicPr>
        <p:blipFill>
          <a:blip r:embed="rId2"/>
          <a:stretch>
            <a:fillRect/>
          </a:stretch>
        </p:blipFill>
        <p:spPr>
          <a:xfrm>
            <a:off x="988758" y="1526960"/>
            <a:ext cx="3716407" cy="4119238"/>
          </a:xfrm>
          <a:prstGeom prst="rect">
            <a:avLst/>
          </a:prstGeom>
        </p:spPr>
      </p:pic>
      <p:sp>
        <p:nvSpPr>
          <p:cNvPr id="7" name="TextBox 6">
            <a:extLst>
              <a:ext uri="{FF2B5EF4-FFF2-40B4-BE49-F238E27FC236}">
                <a16:creationId xmlns:a16="http://schemas.microsoft.com/office/drawing/2014/main" id="{569E986C-FB33-48A3-836F-7D7D1F295DF8}"/>
              </a:ext>
            </a:extLst>
          </p:cNvPr>
          <p:cNvSpPr txBox="1"/>
          <p:nvPr/>
        </p:nvSpPr>
        <p:spPr>
          <a:xfrm>
            <a:off x="6853561" y="1438183"/>
            <a:ext cx="4572000" cy="1477328"/>
          </a:xfrm>
          <a:prstGeom prst="rect">
            <a:avLst/>
          </a:prstGeom>
          <a:noFill/>
        </p:spPr>
        <p:txBody>
          <a:bodyPr wrap="square" rtlCol="0">
            <a:spAutoFit/>
          </a:bodyPr>
          <a:lstStyle/>
          <a:p>
            <a:r>
              <a:rPr lang="en-US" dirty="0"/>
              <a:t>In my opinion the count of rooms in each neighborhood plays a big role in pricing and rating way we found that Staten island is the best place in New York for booking even it has the least number of rooms</a:t>
            </a:r>
          </a:p>
        </p:txBody>
      </p:sp>
    </p:spTree>
    <p:extLst>
      <p:ext uri="{BB962C8B-B14F-4D97-AF65-F5344CB8AC3E}">
        <p14:creationId xmlns:p14="http://schemas.microsoft.com/office/powerpoint/2010/main" val="3474751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7AEF997-F5B6-46F8-B11C-DB4B24C0E0BD}"/>
              </a:ext>
            </a:extLst>
          </p:cNvPr>
          <p:cNvSpPr>
            <a:spLocks noGrp="1"/>
          </p:cNvSpPr>
          <p:nvPr>
            <p:ph type="title"/>
          </p:nvPr>
        </p:nvSpPr>
        <p:spPr>
          <a:xfrm>
            <a:off x="3078184" y="559353"/>
            <a:ext cx="6035632" cy="528161"/>
          </a:xfrm>
        </p:spPr>
        <p:txBody>
          <a:bodyPr/>
          <a:lstStyle/>
          <a:p>
            <a:r>
              <a:rPr lang="en-US" dirty="0"/>
              <a:t>Room types vs pricing and rating</a:t>
            </a:r>
          </a:p>
        </p:txBody>
      </p:sp>
      <p:sp>
        <p:nvSpPr>
          <p:cNvPr id="11" name="Text Placeholder 10">
            <a:extLst>
              <a:ext uri="{FF2B5EF4-FFF2-40B4-BE49-F238E27FC236}">
                <a16:creationId xmlns:a16="http://schemas.microsoft.com/office/drawing/2014/main" id="{F1027B89-0209-440B-8316-BB9C4C30D33B}"/>
              </a:ext>
            </a:extLst>
          </p:cNvPr>
          <p:cNvSpPr>
            <a:spLocks noGrp="1"/>
          </p:cNvSpPr>
          <p:nvPr>
            <p:ph type="body" sz="half" idx="2"/>
          </p:nvPr>
        </p:nvSpPr>
        <p:spPr>
          <a:xfrm>
            <a:off x="7112000" y="1371600"/>
            <a:ext cx="4653280" cy="4497388"/>
          </a:xfrm>
        </p:spPr>
        <p:txBody>
          <a:bodyPr/>
          <a:lstStyle/>
          <a:p>
            <a:r>
              <a:rPr lang="en-US" dirty="0"/>
              <a:t>We found here that the room types price doesn’t affect the count but we notice that even if they aren’t many hotel rooms compared to other types we found that their price and rating are high so the rooms count affects the prices and rating </a:t>
            </a:r>
          </a:p>
        </p:txBody>
      </p:sp>
      <p:sp>
        <p:nvSpPr>
          <p:cNvPr id="5" name="Slide Number Placeholder 4">
            <a:extLst>
              <a:ext uri="{FF2B5EF4-FFF2-40B4-BE49-F238E27FC236}">
                <a16:creationId xmlns:a16="http://schemas.microsoft.com/office/drawing/2014/main" id="{BFEEF7B7-D0F8-4881-B9AD-4CD7FDF53AD5}"/>
              </a:ext>
            </a:extLst>
          </p:cNvPr>
          <p:cNvSpPr>
            <a:spLocks noGrp="1"/>
          </p:cNvSpPr>
          <p:nvPr>
            <p:ph type="sldNum" sz="quarter" idx="12"/>
          </p:nvPr>
        </p:nvSpPr>
        <p:spPr/>
        <p:txBody>
          <a:bodyPr/>
          <a:lstStyle/>
          <a:p>
            <a:fld id="{74C56289-2E4F-41AB-AC96-A58CF64457E5}" type="slidenum">
              <a:rPr lang="en-US" smtClean="0"/>
              <a:t>8</a:t>
            </a:fld>
            <a:endParaRPr lang="en-US"/>
          </a:p>
        </p:txBody>
      </p:sp>
      <p:pic>
        <p:nvPicPr>
          <p:cNvPr id="2" name="Picture 1">
            <a:extLst>
              <a:ext uri="{FF2B5EF4-FFF2-40B4-BE49-F238E27FC236}">
                <a16:creationId xmlns:a16="http://schemas.microsoft.com/office/drawing/2014/main" id="{023582D4-D71B-40A9-9D1C-BA305E7E877C}"/>
              </a:ext>
            </a:extLst>
          </p:cNvPr>
          <p:cNvPicPr>
            <a:picLocks noChangeAspect="1"/>
          </p:cNvPicPr>
          <p:nvPr/>
        </p:nvPicPr>
        <p:blipFill>
          <a:blip r:embed="rId2"/>
          <a:stretch>
            <a:fillRect/>
          </a:stretch>
        </p:blipFill>
        <p:spPr>
          <a:xfrm>
            <a:off x="1133548" y="1127919"/>
            <a:ext cx="3946453" cy="1731206"/>
          </a:xfrm>
          <a:prstGeom prst="rect">
            <a:avLst/>
          </a:prstGeom>
        </p:spPr>
      </p:pic>
      <p:pic>
        <p:nvPicPr>
          <p:cNvPr id="3" name="Picture 2">
            <a:extLst>
              <a:ext uri="{FF2B5EF4-FFF2-40B4-BE49-F238E27FC236}">
                <a16:creationId xmlns:a16="http://schemas.microsoft.com/office/drawing/2014/main" id="{5B2C6CCD-0414-41FD-8416-F68B28451CB3}"/>
              </a:ext>
            </a:extLst>
          </p:cNvPr>
          <p:cNvPicPr>
            <a:picLocks noChangeAspect="1"/>
          </p:cNvPicPr>
          <p:nvPr/>
        </p:nvPicPr>
        <p:blipFill rotWithShape="1">
          <a:blip r:embed="rId3"/>
          <a:srcRect t="5827"/>
          <a:stretch/>
        </p:blipFill>
        <p:spPr>
          <a:xfrm>
            <a:off x="1133548" y="3071673"/>
            <a:ext cx="3946452" cy="1633491"/>
          </a:xfrm>
          <a:prstGeom prst="rect">
            <a:avLst/>
          </a:prstGeom>
        </p:spPr>
      </p:pic>
      <p:pic>
        <p:nvPicPr>
          <p:cNvPr id="4" name="Picture 3">
            <a:extLst>
              <a:ext uri="{FF2B5EF4-FFF2-40B4-BE49-F238E27FC236}">
                <a16:creationId xmlns:a16="http://schemas.microsoft.com/office/drawing/2014/main" id="{F767E0C0-958E-4157-9BA1-A5F9F57C66A9}"/>
              </a:ext>
            </a:extLst>
          </p:cNvPr>
          <p:cNvPicPr>
            <a:picLocks noChangeAspect="1"/>
          </p:cNvPicPr>
          <p:nvPr/>
        </p:nvPicPr>
        <p:blipFill>
          <a:blip r:embed="rId4"/>
          <a:stretch>
            <a:fillRect/>
          </a:stretch>
        </p:blipFill>
        <p:spPr>
          <a:xfrm>
            <a:off x="1133548" y="4989250"/>
            <a:ext cx="3946452" cy="1526959"/>
          </a:xfrm>
          <a:prstGeom prst="rect">
            <a:avLst/>
          </a:prstGeom>
        </p:spPr>
      </p:pic>
    </p:spTree>
    <p:extLst>
      <p:ext uri="{BB962C8B-B14F-4D97-AF65-F5344CB8AC3E}">
        <p14:creationId xmlns:p14="http://schemas.microsoft.com/office/powerpoint/2010/main" val="486634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C638C-5F43-4437-BA96-6111595D29C4}"/>
              </a:ext>
            </a:extLst>
          </p:cNvPr>
          <p:cNvSpPr>
            <a:spLocks noGrp="1"/>
          </p:cNvSpPr>
          <p:nvPr>
            <p:ph type="title"/>
          </p:nvPr>
        </p:nvSpPr>
        <p:spPr/>
        <p:txBody>
          <a:bodyPr/>
          <a:lstStyle/>
          <a:p>
            <a:r>
              <a:rPr lang="en-US" dirty="0"/>
              <a:t>Overall Summary</a:t>
            </a:r>
          </a:p>
        </p:txBody>
      </p:sp>
      <p:sp>
        <p:nvSpPr>
          <p:cNvPr id="4" name="Slide Number Placeholder 3">
            <a:extLst>
              <a:ext uri="{FF2B5EF4-FFF2-40B4-BE49-F238E27FC236}">
                <a16:creationId xmlns:a16="http://schemas.microsoft.com/office/drawing/2014/main" id="{9CAB9598-9BC6-4EE4-B118-D5B46C97F2F9}"/>
              </a:ext>
            </a:extLst>
          </p:cNvPr>
          <p:cNvSpPr>
            <a:spLocks noGrp="1"/>
          </p:cNvSpPr>
          <p:nvPr>
            <p:ph type="sldNum" sz="quarter" idx="12"/>
          </p:nvPr>
        </p:nvSpPr>
        <p:spPr/>
        <p:txBody>
          <a:bodyPr/>
          <a:lstStyle/>
          <a:p>
            <a:fld id="{74C56289-2E4F-41AB-AC96-A58CF64457E5}" type="slidenum">
              <a:rPr lang="en-US" smtClean="0"/>
              <a:t>9</a:t>
            </a:fld>
            <a:endParaRPr lang="en-US"/>
          </a:p>
        </p:txBody>
      </p:sp>
      <p:sp>
        <p:nvSpPr>
          <p:cNvPr id="6" name="Content Placeholder 2">
            <a:extLst>
              <a:ext uri="{FF2B5EF4-FFF2-40B4-BE49-F238E27FC236}">
                <a16:creationId xmlns:a16="http://schemas.microsoft.com/office/drawing/2014/main" id="{27D4B5DB-7EEF-4499-89F0-F20FA7049ABD}"/>
              </a:ext>
            </a:extLst>
          </p:cNvPr>
          <p:cNvSpPr txBox="1">
            <a:spLocks/>
          </p:cNvSpPr>
          <p:nvPr/>
        </p:nvSpPr>
        <p:spPr>
          <a:xfrm>
            <a:off x="988758" y="1825625"/>
            <a:ext cx="10214484"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dirty="0"/>
          </a:p>
        </p:txBody>
      </p:sp>
      <p:sp>
        <p:nvSpPr>
          <p:cNvPr id="7" name="Content Placeholder 2">
            <a:extLst>
              <a:ext uri="{FF2B5EF4-FFF2-40B4-BE49-F238E27FC236}">
                <a16:creationId xmlns:a16="http://schemas.microsoft.com/office/drawing/2014/main" id="{3ADBBEE2-16BC-4E64-BEB4-104DFA009108}"/>
              </a:ext>
            </a:extLst>
          </p:cNvPr>
          <p:cNvSpPr txBox="1">
            <a:spLocks/>
          </p:cNvSpPr>
          <p:nvPr/>
        </p:nvSpPr>
        <p:spPr>
          <a:xfrm>
            <a:off x="1141158" y="1978025"/>
            <a:ext cx="10214484"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Relation between pricing and rating are opposite</a:t>
            </a:r>
          </a:p>
          <a:p>
            <a:r>
              <a:rPr lang="en-US" dirty="0"/>
              <a:t>Relation between rooms counting and rating are positive</a:t>
            </a:r>
          </a:p>
          <a:p>
            <a:endParaRPr lang="en-US" dirty="0"/>
          </a:p>
        </p:txBody>
      </p:sp>
    </p:spTree>
    <p:extLst>
      <p:ext uri="{BB962C8B-B14F-4D97-AF65-F5344CB8AC3E}">
        <p14:creationId xmlns:p14="http://schemas.microsoft.com/office/powerpoint/2010/main" val="3849835420"/>
      </p:ext>
    </p:extLst>
  </p:cSld>
  <p:clrMapOvr>
    <a:masterClrMapping/>
  </p:clrMapOvr>
</p:sld>
</file>

<file path=ppt/theme/theme1.xml><?xml version="1.0" encoding="utf-8"?>
<a:theme xmlns:a="http://schemas.openxmlformats.org/drawingml/2006/main" name="Office Theme">
  <a:themeElements>
    <a:clrScheme name="airbnb">
      <a:dk1>
        <a:sysClr val="windowText" lastClr="000000"/>
      </a:dk1>
      <a:lt1>
        <a:sysClr val="window" lastClr="FFFFFF"/>
      </a:lt1>
      <a:dk2>
        <a:srgbClr val="44546A"/>
      </a:dk2>
      <a:lt2>
        <a:srgbClr val="E7E6E6"/>
      </a:lt2>
      <a:accent1>
        <a:srgbClr val="FF5A5F"/>
      </a:accent1>
      <a:accent2>
        <a:srgbClr val="00A69A"/>
      </a:accent2>
      <a:accent3>
        <a:srgbClr val="FB642C"/>
      </a:accent3>
      <a:accent4>
        <a:srgbClr val="484848"/>
      </a:accent4>
      <a:accent5>
        <a:srgbClr val="767676"/>
      </a:accent5>
      <a:accent6>
        <a:srgbClr val="ADB9CA"/>
      </a:accent6>
      <a:hlink>
        <a:srgbClr val="FF5A60"/>
      </a:hlink>
      <a:folHlink>
        <a:srgbClr val="D93D04"/>
      </a:folHlink>
    </a:clrScheme>
    <a:fontScheme name="Custom 40">
      <a:majorFont>
        <a:latin typeface="Circular"/>
        <a:ea typeface=""/>
        <a:cs typeface=""/>
      </a:majorFont>
      <a:minorFont>
        <a:latin typeface="Airbnb Cereal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5586</TotalTime>
  <Words>395</Words>
  <Application>Microsoft Office PowerPoint</Application>
  <PresentationFormat>Widescreen</PresentationFormat>
  <Paragraphs>43</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Airbnb Cereal Light</vt:lpstr>
      <vt:lpstr>Arial</vt:lpstr>
      <vt:lpstr>Calibri</vt:lpstr>
      <vt:lpstr>Circular</vt:lpstr>
      <vt:lpstr>Office Theme</vt:lpstr>
      <vt:lpstr>Airbnb Dashboard</vt:lpstr>
      <vt:lpstr>Intro</vt:lpstr>
      <vt:lpstr>Project KPIS</vt:lpstr>
      <vt:lpstr>Steps Before Dashboarding</vt:lpstr>
      <vt:lpstr>PowerPoint Presentation</vt:lpstr>
      <vt:lpstr>Prices and Rates vs Years</vt:lpstr>
      <vt:lpstr>Neighborhood Group Distribution</vt:lpstr>
      <vt:lpstr>Room types vs pricing and rating</vt:lpstr>
      <vt:lpstr>Overall Summary</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AirBed&amp;Breakfast</dc:title>
  <dc:creator>The Creative Next</dc:creator>
  <cp:lastModifiedBy>احمد محمود بدير محمد محمود ابوالرجال </cp:lastModifiedBy>
  <cp:revision>57</cp:revision>
  <dcterms:created xsi:type="dcterms:W3CDTF">2021-02-20T13:18:17Z</dcterms:created>
  <dcterms:modified xsi:type="dcterms:W3CDTF">2024-05-22T21:47:50Z</dcterms:modified>
</cp:coreProperties>
</file>